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77" r:id="rId3"/>
    <p:sldId id="276" r:id="rId4"/>
    <p:sldId id="271" r:id="rId5"/>
    <p:sldId id="269" r:id="rId6"/>
    <p:sldId id="273" r:id="rId7"/>
    <p:sldId id="265" r:id="rId8"/>
    <p:sldId id="267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E3B7"/>
    <a:srgbClr val="003300"/>
    <a:srgbClr val="66FF33"/>
    <a:srgbClr val="B8ED33"/>
    <a:srgbClr val="0B5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25114-0847-4E19-B624-090A0985788C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B30A3-B80E-4785-963B-038056F07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87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42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4" rIns="91428" bIns="45714" anchor="b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5FFCABF-21E8-4BF7-9DD1-904F87A7ACA1}" type="slidenum">
              <a:rPr lang="en-US" sz="12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61443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1444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1445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1446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1447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1448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6144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41AD270-1D47-43B4-9A89-44CDF0FBA785}" type="datetime1">
              <a:rPr lang="en-US">
                <a:solidFill>
                  <a:srgbClr val="000000"/>
                </a:solidFill>
              </a:rPr>
              <a:pPr/>
              <a:t>4/19/2020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45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45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B5D95B7-DFBF-4817-9160-8A7D129EF80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4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1454" name="Text Box 14"/>
          <p:cNvSpPr txBox="1">
            <a:spLocks noChangeArrowheads="1"/>
          </p:cNvSpPr>
          <p:nvPr userDrawn="1"/>
        </p:nvSpPr>
        <p:spPr bwMode="auto">
          <a:xfrm>
            <a:off x="2362200" y="228600"/>
            <a:ext cx="40386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Ch      gặm chân mèo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356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497E85-15C4-450D-B15A-F3F05C643018}" type="datetime1">
              <a:rPr lang="en-US">
                <a:solidFill>
                  <a:srgbClr val="000000"/>
                </a:solidFill>
              </a:rPr>
              <a:pPr/>
              <a:t>4/19/2020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026D7-2DB3-4A06-B19A-6530706238D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453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EC7115-706B-44EA-8692-DA39A4119BCD}" type="datetime1">
              <a:rPr lang="en-US">
                <a:solidFill>
                  <a:srgbClr val="000000"/>
                </a:solidFill>
              </a:rPr>
              <a:pPr/>
              <a:t>4/19/2020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234C6-63CA-49D5-9D27-037EA6189C8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114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2FDB9-2271-415A-8025-9D254AF2F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4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7CF307-0359-4C5B-98D7-D14888F83260}" type="datetime1">
              <a:rPr lang="en-US">
                <a:solidFill>
                  <a:srgbClr val="000000"/>
                </a:solidFill>
              </a:rPr>
              <a:pPr/>
              <a:t>4/19/2020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72983-7F1D-4AC4-8578-514757760B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35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5BBCFD-5AEE-4D4D-B3AE-6531E5BD2741}" type="datetime1">
              <a:rPr lang="en-US">
                <a:solidFill>
                  <a:srgbClr val="000000"/>
                </a:solidFill>
              </a:rPr>
              <a:pPr/>
              <a:t>4/19/2020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6A11E-83D4-40F1-A887-BA41F50633D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48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4A67AC-5C3B-4946-BB52-E69F65379AED}" type="datetime1">
              <a:rPr lang="en-US">
                <a:solidFill>
                  <a:srgbClr val="000000"/>
                </a:solidFill>
              </a:rPr>
              <a:pPr/>
              <a:t>4/19/2020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97387-EB99-4815-8117-5C3CB32B03E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812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48ED56-3FB9-45F7-B222-5A05245FD976}" type="datetime1">
              <a:rPr lang="en-US">
                <a:solidFill>
                  <a:srgbClr val="000000"/>
                </a:solidFill>
              </a:rPr>
              <a:pPr/>
              <a:t>4/19/2020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3478E-2FFB-462E-9CCF-6BA3C573F5B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56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51D7C6-0610-408E-BEC5-D7AECF766723}" type="datetime1">
              <a:rPr lang="en-US">
                <a:solidFill>
                  <a:srgbClr val="000000"/>
                </a:solidFill>
              </a:rPr>
              <a:pPr/>
              <a:t>4/19/2020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893A5-56BC-4E8F-B7F7-A562E1E6866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54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26C6A3-B2C2-4CD1-9ECE-A32581E61FF1}" type="datetime1">
              <a:rPr lang="en-US">
                <a:solidFill>
                  <a:srgbClr val="000000"/>
                </a:solidFill>
              </a:rPr>
              <a:pPr/>
              <a:t>4/19/2020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FB8CB-4651-42C1-9E38-25D7ADB4BE5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84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628110-7176-489A-8EBF-580C86CDECD4}" type="datetime1">
              <a:rPr lang="en-US">
                <a:solidFill>
                  <a:srgbClr val="000000"/>
                </a:solidFill>
              </a:rPr>
              <a:pPr/>
              <a:t>4/19/2020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B9703-43E7-41EC-990A-CC0FD0BE3A0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154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6ECA3B-52DE-4F5F-ADDB-E58B1FC11222}" type="datetime1">
              <a:rPr lang="en-US">
                <a:solidFill>
                  <a:srgbClr val="000000"/>
                </a:solidFill>
              </a:rPr>
              <a:pPr/>
              <a:t>4/19/2020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02BA3-C41F-4807-ABA5-CBA739835F2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78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6041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042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042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042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042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04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A74259-E3DA-4EFA-A886-2055937CE630}" type="datetime1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4/19/2020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04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04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44C3864-8CE2-4034-A141-9FDA2B2518B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04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0429" name="Text Box 13"/>
          <p:cNvSpPr txBox="1">
            <a:spLocks noChangeArrowheads="1"/>
          </p:cNvSpPr>
          <p:nvPr userDrawn="1"/>
        </p:nvSpPr>
        <p:spPr bwMode="auto">
          <a:xfrm>
            <a:off x="2362200" y="228600"/>
            <a:ext cx="40386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Ch      gặm chân mèo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333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9B60-4D1F-46C8-80A1-F186224179B3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5875"/>
            <a:ext cx="9144000" cy="6842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304800" y="1143000"/>
            <a:ext cx="8382000" cy="6048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HP001 5Ha"/>
                <a:cs typeface="Times New Roman" pitchFamily="18" charset="0"/>
              </a:rPr>
              <a:t>Trường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HP001 5H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HP001 5Ha"/>
                <a:cs typeface="Times New Roman" pitchFamily="18" charset="0"/>
              </a:rPr>
              <a:t>Tiểu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HP001 5H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HP001 5Ha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HP001 5Ha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HP001 5Ha"/>
                <a:cs typeface="Times New Roman" pitchFamily="18" charset="0"/>
              </a:rPr>
              <a:t>Lê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HP001 5Ha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HP001 5Ha"/>
                <a:cs typeface="Times New Roman" pitchFamily="18" charset="0"/>
              </a:rPr>
              <a:t>Ngọc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HP001 5Ha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HP001 5Ha"/>
                <a:cs typeface="Times New Roman" pitchFamily="18" charset="0"/>
              </a:rPr>
              <a:t>Hân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HP001 5Ha"/>
              <a:cs typeface="Times New Roman" pitchFamily="18" charset="0"/>
            </a:endParaRPr>
          </a:p>
        </p:txBody>
      </p:sp>
      <p:sp>
        <p:nvSpPr>
          <p:cNvPr id="93188" name="Text Box 9"/>
          <p:cNvSpPr txBox="1">
            <a:spLocks noChangeArrowheads="1"/>
          </p:cNvSpPr>
          <p:nvPr/>
        </p:nvSpPr>
        <p:spPr bwMode="auto">
          <a:xfrm>
            <a:off x="457200" y="2605087"/>
            <a:ext cx="8077200" cy="8239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1676400" y="1905000"/>
            <a:ext cx="5638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u="sng" dirty="0" err="1" smtClean="0">
                <a:solidFill>
                  <a:srgbClr val="000000"/>
                </a:solidFill>
                <a:latin typeface="Times New Roman" pitchFamily="18" charset="0"/>
              </a:rPr>
              <a:t>Tiết</a:t>
            </a:r>
            <a:r>
              <a:rPr lang="en-US" sz="3200" b="1" u="sng" dirty="0" smtClean="0">
                <a:solidFill>
                  <a:srgbClr val="000000"/>
                </a:solidFill>
                <a:latin typeface="Times New Roman" pitchFamily="18" charset="0"/>
              </a:rPr>
              <a:t> 21 : </a:t>
            </a:r>
            <a:r>
              <a:rPr lang="en-US" sz="3200" b="1" u="sng" dirty="0" err="1" smtClean="0">
                <a:solidFill>
                  <a:srgbClr val="000000"/>
                </a:solidFill>
                <a:latin typeface="Times New Roman" pitchFamily="18" charset="0"/>
              </a:rPr>
              <a:t>Chính</a:t>
            </a:r>
            <a:r>
              <a:rPr lang="en-US" sz="3200" b="1" u="sng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00"/>
                </a:solidFill>
                <a:latin typeface="Times New Roman" pitchFamily="18" charset="0"/>
              </a:rPr>
              <a:t>tả</a:t>
            </a:r>
            <a:r>
              <a:rPr lang="en-US" sz="3200" b="1" u="sng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u="sng" dirty="0" smtClean="0">
                <a:solidFill>
                  <a:srgbClr val="000000"/>
                </a:solidFill>
                <a:latin typeface="Times New Roman" pitchFamily="18" charset="0"/>
              </a:rPr>
              <a:t>( </a:t>
            </a:r>
            <a:r>
              <a:rPr lang="en-US" sz="3200" b="1" u="sng" dirty="0" err="1" smtClean="0">
                <a:solidFill>
                  <a:srgbClr val="000000"/>
                </a:solidFill>
                <a:latin typeface="Times New Roman" pitchFamily="18" charset="0"/>
              </a:rPr>
              <a:t>Nhớ</a:t>
            </a:r>
            <a:r>
              <a:rPr lang="en-US" sz="3200" b="1" u="sng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u="sng" dirty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en-US" sz="3200" b="1" u="sng" dirty="0" err="1" smtClean="0">
                <a:solidFill>
                  <a:srgbClr val="000000"/>
                </a:solidFill>
                <a:latin typeface="Times New Roman" pitchFamily="18" charset="0"/>
              </a:rPr>
              <a:t>viết</a:t>
            </a:r>
            <a:r>
              <a:rPr lang="en-US" sz="3200" b="1" u="sng" dirty="0" smtClean="0">
                <a:solidFill>
                  <a:srgbClr val="000000"/>
                </a:solidFill>
                <a:latin typeface="Times New Roman" pitchFamily="18" charset="0"/>
              </a:rPr>
              <a:t> )</a:t>
            </a:r>
            <a:endParaRPr lang="en-US" sz="3200" b="1" u="sng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1676400" y="4419600"/>
            <a:ext cx="6019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4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Sầu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riêng</a:t>
            </a:r>
            <a:endParaRPr lang="en-US" sz="4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828800" y="3682425"/>
            <a:ext cx="6172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u="sng" dirty="0" err="1" smtClean="0">
                <a:solidFill>
                  <a:srgbClr val="000000"/>
                </a:solidFill>
                <a:latin typeface="Times New Roman" pitchFamily="18" charset="0"/>
              </a:rPr>
              <a:t>Tiết</a:t>
            </a:r>
            <a:r>
              <a:rPr lang="en-US" sz="3200" b="1" u="sng" dirty="0" smtClean="0">
                <a:solidFill>
                  <a:srgbClr val="000000"/>
                </a:solidFill>
                <a:latin typeface="Times New Roman" pitchFamily="18" charset="0"/>
              </a:rPr>
              <a:t> 22 :</a:t>
            </a:r>
            <a:r>
              <a:rPr lang="en-US" sz="3200" b="1" u="sng" dirty="0" err="1" smtClean="0">
                <a:solidFill>
                  <a:srgbClr val="000000"/>
                </a:solidFill>
                <a:latin typeface="Times New Roman" pitchFamily="18" charset="0"/>
              </a:rPr>
              <a:t>Chính</a:t>
            </a:r>
            <a:r>
              <a:rPr lang="en-US" sz="3200" b="1" u="sng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00"/>
                </a:solidFill>
                <a:latin typeface="Times New Roman" pitchFamily="18" charset="0"/>
              </a:rPr>
              <a:t>tả</a:t>
            </a:r>
            <a:r>
              <a:rPr lang="en-US" sz="3200" b="1" u="sng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u="sng" dirty="0" smtClean="0">
                <a:solidFill>
                  <a:srgbClr val="000000"/>
                </a:solidFill>
                <a:latin typeface="Times New Roman" pitchFamily="18" charset="0"/>
              </a:rPr>
              <a:t>( </a:t>
            </a:r>
            <a:r>
              <a:rPr lang="en-US" sz="3200" b="1" u="sng" dirty="0" err="1" smtClean="0">
                <a:solidFill>
                  <a:srgbClr val="000000"/>
                </a:solidFill>
                <a:latin typeface="Times New Roman" pitchFamily="18" charset="0"/>
              </a:rPr>
              <a:t>Nghe</a:t>
            </a:r>
            <a:r>
              <a:rPr lang="en-US" sz="3200" b="1" u="sng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u="sng" dirty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en-US" sz="3200" b="1" u="sng" dirty="0" err="1" smtClean="0">
                <a:solidFill>
                  <a:srgbClr val="000000"/>
                </a:solidFill>
                <a:latin typeface="Times New Roman" pitchFamily="18" charset="0"/>
              </a:rPr>
              <a:t>viết</a:t>
            </a:r>
            <a:r>
              <a:rPr lang="en-US" sz="3200" b="1" u="sng" dirty="0" smtClean="0">
                <a:solidFill>
                  <a:srgbClr val="000000"/>
                </a:solidFill>
                <a:latin typeface="Times New Roman" pitchFamily="18" charset="0"/>
              </a:rPr>
              <a:t> )</a:t>
            </a:r>
            <a:endParaRPr lang="en-US" sz="3200" b="1" u="sng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97941"/>
      </p:ext>
    </p:extLst>
  </p:cSld>
  <p:clrMapOvr>
    <a:masterClrMapping/>
  </p:clrMapOvr>
  <p:transition spd="slow">
    <p:circl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B8CB-4651-42C1-9E38-25D7ADB4BE58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52400" y="160255"/>
            <a:ext cx="8686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b="1" i="1" dirty="0" err="1" smtClean="0">
                <a:latin typeface="Times New Roman" pitchFamily="18" charset="0"/>
              </a:rPr>
              <a:t>Bài</a:t>
            </a:r>
            <a:r>
              <a:rPr lang="en-US" sz="2800" b="1" i="1" dirty="0" smtClean="0">
                <a:latin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</a:rPr>
              <a:t>tập</a:t>
            </a:r>
            <a:r>
              <a:rPr lang="en-US" sz="2800" b="1" i="1" dirty="0" smtClean="0">
                <a:latin typeface="Times New Roman" pitchFamily="18" charset="0"/>
              </a:rPr>
              <a:t> 3: </a:t>
            </a:r>
            <a:r>
              <a:rPr lang="en-US" sz="2800" b="1" i="1" dirty="0" err="1" smtClean="0">
                <a:latin typeface="Times New Roman" pitchFamily="18" charset="0"/>
              </a:rPr>
              <a:t>Chọn</a:t>
            </a:r>
            <a:r>
              <a:rPr lang="en-US" sz="2800" b="1" i="1" dirty="0" smtClean="0">
                <a:latin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</a:rPr>
              <a:t>những</a:t>
            </a:r>
            <a:r>
              <a:rPr lang="en-US" sz="2800" b="1" i="1" dirty="0" smtClean="0">
                <a:latin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</a:rPr>
              <a:t>tiếng</a:t>
            </a:r>
            <a:r>
              <a:rPr lang="en-US" sz="2800" b="1" i="1" dirty="0" smtClean="0">
                <a:latin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</a:rPr>
              <a:t>thích</a:t>
            </a:r>
            <a:r>
              <a:rPr lang="en-US" sz="2800" b="1" i="1" dirty="0" smtClean="0">
                <a:latin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</a:rPr>
              <a:t>hợp</a:t>
            </a:r>
            <a:r>
              <a:rPr lang="en-US" sz="2800" b="1" i="1" dirty="0" smtClean="0">
                <a:latin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</a:rPr>
              <a:t>trong</a:t>
            </a:r>
            <a:r>
              <a:rPr lang="en-US" sz="2800" b="1" i="1" dirty="0" smtClean="0">
                <a:latin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</a:rPr>
              <a:t>ngoặc</a:t>
            </a:r>
            <a:r>
              <a:rPr lang="en-US" sz="2800" b="1" i="1" dirty="0" smtClean="0">
                <a:latin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</a:rPr>
              <a:t>đơn</a:t>
            </a:r>
            <a:r>
              <a:rPr lang="en-US" sz="2800" b="1" i="1" dirty="0" smtClean="0">
                <a:latin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</a:rPr>
              <a:t>để</a:t>
            </a:r>
            <a:r>
              <a:rPr lang="en-US" sz="2800" b="1" i="1" dirty="0" smtClean="0">
                <a:latin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</a:rPr>
              <a:t>hoàn</a:t>
            </a:r>
            <a:r>
              <a:rPr lang="en-US" sz="2800" b="1" i="1" dirty="0" smtClean="0">
                <a:latin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</a:rPr>
              <a:t>chỉnh</a:t>
            </a:r>
            <a:r>
              <a:rPr lang="en-US" sz="2800" b="1" i="1" dirty="0" smtClean="0">
                <a:latin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</a:rPr>
              <a:t>bài</a:t>
            </a:r>
            <a:r>
              <a:rPr lang="en-US" sz="2800" b="1" i="1" dirty="0" smtClean="0">
                <a:latin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</a:rPr>
              <a:t>văn</a:t>
            </a:r>
            <a:r>
              <a:rPr lang="en-US" sz="2800" b="1" i="1" dirty="0" smtClean="0">
                <a:latin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</a:rPr>
              <a:t>sau</a:t>
            </a:r>
            <a:r>
              <a:rPr lang="en-US" sz="2800" b="1" i="1" dirty="0" smtClean="0">
                <a:latin typeface="Times New Roman" pitchFamily="18" charset="0"/>
              </a:rPr>
              <a:t>:</a:t>
            </a:r>
            <a:endParaRPr lang="en-US" sz="2800" b="1" i="1" dirty="0">
              <a:latin typeface="Times New Roman" pitchFamily="18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2718953" y="1119432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</a:rPr>
              <a:t>Cây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</a:rPr>
              <a:t>mai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</a:rPr>
              <a:t>tứ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</a:rPr>
              <a:t>quý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-38100" y="1597846"/>
            <a:ext cx="9144000" cy="4672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en-US" sz="2000" b="1" dirty="0">
                <a:latin typeface="Times New Roman" pitchFamily="18" charset="0"/>
              </a:rPr>
              <a:t>       </a:t>
            </a:r>
            <a:r>
              <a:rPr lang="en-US" sz="2000" b="1" dirty="0" err="1">
                <a:latin typeface="Times New Roman" pitchFamily="18" charset="0"/>
              </a:rPr>
              <a:t>Cây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mai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cao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trên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hai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mét</a:t>
            </a:r>
            <a:r>
              <a:rPr lang="en-US" sz="2000" b="1" dirty="0">
                <a:latin typeface="Times New Roman" pitchFamily="18" charset="0"/>
              </a:rPr>
              <a:t>, </a:t>
            </a:r>
            <a:r>
              <a:rPr lang="en-US" sz="2000" b="1" dirty="0" smtClean="0">
                <a:latin typeface="Times New Roman" pitchFamily="18" charset="0"/>
              </a:rPr>
              <a:t>                                </a:t>
            </a:r>
            <a:r>
              <a:rPr lang="en-US" sz="2000" b="1" dirty="0" err="1">
                <a:latin typeface="Times New Roman" pitchFamily="18" charset="0"/>
              </a:rPr>
              <a:t>thanh</a:t>
            </a:r>
            <a:r>
              <a:rPr lang="en-US" sz="2000" b="1" dirty="0">
                <a:latin typeface="Times New Roman" pitchFamily="18" charset="0"/>
              </a:rPr>
              <a:t>, </a:t>
            </a:r>
            <a:r>
              <a:rPr lang="en-US" sz="2000" b="1" dirty="0" err="1">
                <a:latin typeface="Times New Roman" pitchFamily="18" charset="0"/>
              </a:rPr>
              <a:t>thân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thẳng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như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thân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trúc</a:t>
            </a:r>
            <a:r>
              <a:rPr lang="en-US" sz="2000" b="1" dirty="0">
                <a:latin typeface="Times New Roman" pitchFamily="18" charset="0"/>
              </a:rPr>
              <a:t>. </a:t>
            </a:r>
            <a:r>
              <a:rPr lang="en-US" sz="2000" b="1" dirty="0" err="1">
                <a:latin typeface="Times New Roman" pitchFamily="18" charset="0"/>
              </a:rPr>
              <a:t>Tán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tròn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tự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nhiên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xoè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rộng</a:t>
            </a:r>
            <a:r>
              <a:rPr lang="en-US" sz="2000" b="1" dirty="0">
                <a:latin typeface="Times New Roman" pitchFamily="18" charset="0"/>
              </a:rPr>
              <a:t> ở </a:t>
            </a:r>
            <a:r>
              <a:rPr lang="en-US" sz="2000" b="1" dirty="0" err="1">
                <a:latin typeface="Times New Roman" pitchFamily="18" charset="0"/>
              </a:rPr>
              <a:t>phần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gốc</a:t>
            </a:r>
            <a:r>
              <a:rPr lang="en-US" sz="2000" b="1" dirty="0">
                <a:latin typeface="Times New Roman" pitchFamily="18" charset="0"/>
              </a:rPr>
              <a:t>, </a:t>
            </a:r>
            <a:r>
              <a:rPr lang="en-US" sz="2000" b="1" dirty="0" err="1">
                <a:latin typeface="Times New Roman" pitchFamily="18" charset="0"/>
              </a:rPr>
              <a:t>thu</a:t>
            </a:r>
            <a:r>
              <a:rPr lang="en-US" sz="2000" b="1" dirty="0">
                <a:latin typeface="Times New Roman" pitchFamily="18" charset="0"/>
              </a:rPr>
              <a:t>                            </a:t>
            </a:r>
            <a:r>
              <a:rPr lang="en-US" sz="2000" b="1" dirty="0" err="1">
                <a:latin typeface="Times New Roman" pitchFamily="18" charset="0"/>
              </a:rPr>
              <a:t>thành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một</a:t>
            </a:r>
            <a:r>
              <a:rPr lang="en-US" sz="2000" b="1" dirty="0">
                <a:latin typeface="Times New Roman" pitchFamily="18" charset="0"/>
              </a:rPr>
              <a:t>                    ở </a:t>
            </a:r>
            <a:r>
              <a:rPr lang="en-US" sz="2000" b="1" dirty="0" err="1">
                <a:latin typeface="Times New Roman" pitchFamily="18" charset="0"/>
              </a:rPr>
              <a:t>đỉnh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ngọn</a:t>
            </a:r>
            <a:r>
              <a:rPr lang="en-US" sz="2000" b="1" dirty="0">
                <a:latin typeface="Times New Roman" pitchFamily="18" charset="0"/>
              </a:rPr>
              <a:t>. </a:t>
            </a:r>
            <a:r>
              <a:rPr lang="en-US" sz="2000" b="1" dirty="0" err="1">
                <a:latin typeface="Times New Roman" pitchFamily="18" charset="0"/>
              </a:rPr>
              <a:t>Gốc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lớn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bằng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bắp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tay</a:t>
            </a:r>
            <a:r>
              <a:rPr lang="en-US" sz="2000" b="1" dirty="0">
                <a:latin typeface="Times New Roman" pitchFamily="18" charset="0"/>
              </a:rPr>
              <a:t>, </a:t>
            </a:r>
            <a:r>
              <a:rPr lang="en-US" sz="2000" b="1" dirty="0" err="1">
                <a:latin typeface="Times New Roman" pitchFamily="18" charset="0"/>
              </a:rPr>
              <a:t>cành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vươn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đều</a:t>
            </a:r>
            <a:r>
              <a:rPr lang="en-US" sz="2000" b="1" dirty="0">
                <a:latin typeface="Times New Roman" pitchFamily="18" charset="0"/>
              </a:rPr>
              <a:t>, </a:t>
            </a:r>
            <a:r>
              <a:rPr lang="en-US" sz="2000" b="1" dirty="0" err="1">
                <a:latin typeface="Times New Roman" pitchFamily="18" charset="0"/>
              </a:rPr>
              <a:t>nhánh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nào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cũng</a:t>
            </a:r>
            <a:r>
              <a:rPr lang="en-US" sz="2000" b="1" dirty="0">
                <a:latin typeface="Times New Roman" pitchFamily="18" charset="0"/>
              </a:rPr>
              <a:t>                 </a:t>
            </a:r>
            <a:r>
              <a:rPr lang="en-US" sz="2000" b="1" dirty="0" err="1">
                <a:latin typeface="Times New Roman" pitchFamily="18" charset="0"/>
              </a:rPr>
              <a:t>chắc</a:t>
            </a:r>
            <a:r>
              <a:rPr lang="en-US" sz="2000" b="1" dirty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125000"/>
              </a:lnSpc>
            </a:pPr>
            <a:r>
              <a:rPr lang="en-US" sz="2000" b="1" dirty="0">
                <a:latin typeface="Times New Roman" pitchFamily="18" charset="0"/>
              </a:rPr>
              <a:t>       Mai </a:t>
            </a:r>
            <a:r>
              <a:rPr lang="en-US" sz="2000" b="1" dirty="0" err="1">
                <a:latin typeface="Times New Roman" pitchFamily="18" charset="0"/>
              </a:rPr>
              <a:t>tứ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quý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nở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bốn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mùa</a:t>
            </a:r>
            <a:r>
              <a:rPr lang="en-US" sz="2000" b="1" dirty="0">
                <a:latin typeface="Times New Roman" pitchFamily="18" charset="0"/>
              </a:rPr>
              <a:t>. </a:t>
            </a:r>
            <a:r>
              <a:rPr lang="en-US" sz="2000" b="1" dirty="0" err="1">
                <a:latin typeface="Times New Roman" pitchFamily="18" charset="0"/>
              </a:rPr>
              <a:t>Cánh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hoa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vàng</a:t>
            </a:r>
            <a:r>
              <a:rPr lang="en-US" sz="2000" b="1" dirty="0">
                <a:latin typeface="Times New Roman" pitchFamily="18" charset="0"/>
              </a:rPr>
              <a:t>                         </a:t>
            </a:r>
            <a:r>
              <a:rPr lang="en-US" sz="2000" b="1" dirty="0" err="1">
                <a:latin typeface="Times New Roman" pitchFamily="18" charset="0"/>
              </a:rPr>
              <a:t>xếp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làm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ba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lớp</a:t>
            </a:r>
            <a:r>
              <a:rPr lang="en-US" sz="2000" b="1" dirty="0">
                <a:latin typeface="Times New Roman" pitchFamily="18" charset="0"/>
              </a:rPr>
              <a:t>. </a:t>
            </a:r>
            <a:r>
              <a:rPr lang="en-US" sz="2000" b="1" dirty="0" err="1">
                <a:latin typeface="Times New Roman" pitchFamily="18" charset="0"/>
              </a:rPr>
              <a:t>Năm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cánh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đài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đỏ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tía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như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ức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gà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chọi</a:t>
            </a:r>
            <a:r>
              <a:rPr lang="en-US" sz="2000" b="1" dirty="0">
                <a:latin typeface="Times New Roman" pitchFamily="18" charset="0"/>
              </a:rPr>
              <a:t>, </a:t>
            </a:r>
            <a:r>
              <a:rPr lang="en-US" sz="2000" b="1" dirty="0" err="1">
                <a:latin typeface="Times New Roman" pitchFamily="18" charset="0"/>
              </a:rPr>
              <a:t>đỏ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suốt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từ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đời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hoa</a:t>
            </a:r>
            <a:r>
              <a:rPr lang="en-US" sz="2000" b="1" dirty="0">
                <a:latin typeface="Times New Roman" pitchFamily="18" charset="0"/>
              </a:rPr>
              <a:t> sang </a:t>
            </a:r>
            <a:r>
              <a:rPr lang="en-US" sz="2000" b="1" dirty="0" err="1">
                <a:latin typeface="Times New Roman" pitchFamily="18" charset="0"/>
              </a:rPr>
              <a:t>đời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kết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trái</a:t>
            </a:r>
            <a:r>
              <a:rPr lang="en-US" sz="2000" b="1" dirty="0">
                <a:latin typeface="Times New Roman" pitchFamily="18" charset="0"/>
              </a:rPr>
              <a:t>. </a:t>
            </a:r>
            <a:r>
              <a:rPr lang="en-US" sz="2000" b="1" dirty="0" err="1">
                <a:latin typeface="Times New Roman" pitchFamily="18" charset="0"/>
              </a:rPr>
              <a:t>Trái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kết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màu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chín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đậm</a:t>
            </a:r>
            <a:r>
              <a:rPr lang="en-US" sz="2000" b="1" dirty="0">
                <a:latin typeface="Times New Roman" pitchFamily="18" charset="0"/>
              </a:rPr>
              <a:t>, </a:t>
            </a:r>
            <a:r>
              <a:rPr lang="en-US" sz="2000" b="1" dirty="0" err="1">
                <a:latin typeface="Times New Roman" pitchFamily="18" charset="0"/>
              </a:rPr>
              <a:t>óng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ánh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như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những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hạt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cườm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đính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trên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tầng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áo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lá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lúc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nào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cũng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xum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xuê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một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màu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xanh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chắc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bền</a:t>
            </a:r>
            <a:r>
              <a:rPr lang="en-US" sz="2000" b="1" dirty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125000"/>
              </a:lnSpc>
            </a:pPr>
            <a:r>
              <a:rPr lang="en-US" sz="2000" b="1" dirty="0">
                <a:latin typeface="Times New Roman" pitchFamily="18" charset="0"/>
              </a:rPr>
              <a:t>        </a:t>
            </a:r>
            <a:r>
              <a:rPr lang="en-US" sz="2000" b="1" dirty="0" err="1">
                <a:latin typeface="Times New Roman" pitchFamily="18" charset="0"/>
              </a:rPr>
              <a:t>Đứng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bên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cây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ngắm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hoa</a:t>
            </a:r>
            <a:r>
              <a:rPr lang="en-US" sz="2000" b="1" dirty="0">
                <a:latin typeface="Times New Roman" pitchFamily="18" charset="0"/>
              </a:rPr>
              <a:t>, </a:t>
            </a:r>
            <a:r>
              <a:rPr lang="en-US" sz="2000" b="1" dirty="0" err="1">
                <a:latin typeface="Times New Roman" pitchFamily="18" charset="0"/>
              </a:rPr>
              <a:t>xem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lá</a:t>
            </a:r>
            <a:r>
              <a:rPr lang="en-US" sz="2000" b="1" dirty="0">
                <a:latin typeface="Times New Roman" pitchFamily="18" charset="0"/>
              </a:rPr>
              <a:t>, ta </a:t>
            </a:r>
            <a:r>
              <a:rPr lang="en-US" sz="2000" b="1" dirty="0" err="1">
                <a:latin typeface="Times New Roman" pitchFamily="18" charset="0"/>
              </a:rPr>
              <a:t>thầm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cảm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phục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cái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mầu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nhiệm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tạo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vật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trong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sự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hào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phóng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và</a:t>
            </a:r>
            <a:r>
              <a:rPr lang="en-US" sz="2000" b="1" dirty="0">
                <a:latin typeface="Times New Roman" pitchFamily="18" charset="0"/>
              </a:rPr>
              <a:t> lo </a:t>
            </a:r>
            <a:r>
              <a:rPr lang="en-US" sz="2000" b="1" dirty="0" err="1">
                <a:latin typeface="Times New Roman" pitchFamily="18" charset="0"/>
              </a:rPr>
              <a:t>xa</a:t>
            </a:r>
            <a:r>
              <a:rPr lang="en-US" sz="2000" b="1" dirty="0">
                <a:latin typeface="Times New Roman" pitchFamily="18" charset="0"/>
              </a:rPr>
              <a:t>: </a:t>
            </a:r>
            <a:r>
              <a:rPr lang="en-US" sz="2000" b="1" dirty="0" err="1">
                <a:latin typeface="Times New Roman" pitchFamily="18" charset="0"/>
              </a:rPr>
              <a:t>đã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có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mai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vàng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rực</a:t>
            </a:r>
            <a:r>
              <a:rPr lang="en-US" sz="2000" b="1" dirty="0">
                <a:latin typeface="Times New Roman" pitchFamily="18" charset="0"/>
              </a:rPr>
              <a:t>               </a:t>
            </a:r>
            <a:r>
              <a:rPr lang="en-US" sz="2000" b="1" dirty="0" err="1">
                <a:latin typeface="Times New Roman" pitchFamily="18" charset="0"/>
              </a:rPr>
              <a:t>góp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với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muôn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hoa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ngày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Tết</a:t>
            </a:r>
            <a:r>
              <a:rPr lang="en-US" sz="2000" b="1" dirty="0">
                <a:latin typeface="Times New Roman" pitchFamily="18" charset="0"/>
              </a:rPr>
              <a:t>, </a:t>
            </a:r>
            <a:r>
              <a:rPr lang="en-US" sz="2000" b="1" dirty="0" err="1">
                <a:latin typeface="Times New Roman" pitchFamily="18" charset="0"/>
              </a:rPr>
              <a:t>lại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có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mai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tứ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quý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cần</a:t>
            </a:r>
            <a:r>
              <a:rPr lang="en-US" sz="2000" b="1" dirty="0">
                <a:latin typeface="Times New Roman" pitchFamily="18" charset="0"/>
              </a:rPr>
              <a:t>                     , </a:t>
            </a:r>
            <a:r>
              <a:rPr lang="en-US" sz="2000" b="1" dirty="0" err="1">
                <a:latin typeface="Times New Roman" pitchFamily="18" charset="0"/>
              </a:rPr>
              <a:t>thịnh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vượng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quanh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năm</a:t>
            </a:r>
            <a:r>
              <a:rPr lang="en-US" sz="2000" b="1" dirty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125000"/>
              </a:lnSpc>
            </a:pP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3332015" y="1638966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dáng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giáng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ráng</a:t>
            </a:r>
            <a:r>
              <a:rPr lang="en-US" b="1" dirty="0">
                <a:latin typeface="Times New Roman" pitchFamily="18" charset="0"/>
              </a:rPr>
              <a:t>)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4724400" y="1986105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giần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dần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rần</a:t>
            </a:r>
            <a:r>
              <a:rPr lang="en-US" sz="2000" b="1" dirty="0">
                <a:latin typeface="Times New Roman" pitchFamily="18" charset="0"/>
              </a:rPr>
              <a:t>)</a:t>
            </a: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7620000" y="1988125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điễm,điểm</a:t>
            </a:r>
            <a:r>
              <a:rPr lang="en-US" sz="2000" b="1" dirty="0">
                <a:latin typeface="Times New Roman" pitchFamily="18" charset="0"/>
              </a:rPr>
              <a:t>)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7391400" y="2382980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giắn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dắn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rắn</a:t>
            </a:r>
            <a:r>
              <a:rPr lang="en-US" sz="2000" b="1" dirty="0">
                <a:latin typeface="Times New Roman" pitchFamily="18" charset="0"/>
              </a:rPr>
              <a:t>)</a:t>
            </a: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4849095" y="3186521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thẫm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thẩm</a:t>
            </a:r>
            <a:r>
              <a:rPr lang="en-US" sz="2000" b="1" dirty="0">
                <a:latin typeface="Times New Roman" pitchFamily="18" charset="0"/>
              </a:rPr>
              <a:t>)</a:t>
            </a: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5334000" y="3197909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thẫm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5223165" y="5061815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rở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rỡ</a:t>
            </a:r>
            <a:r>
              <a:rPr lang="en-US" sz="2000" b="1" dirty="0">
                <a:latin typeface="Times New Roman" pitchFamily="18" charset="0"/>
              </a:rPr>
              <a:t>)</a:t>
            </a:r>
          </a:p>
        </p:txBody>
      </p:sp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2729344" y="5456670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 (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mẫn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mẩn</a:t>
            </a:r>
            <a:r>
              <a:rPr lang="en-US" sz="2000" b="1" dirty="0">
                <a:latin typeface="Times New Roman" pitchFamily="18" charset="0"/>
              </a:rPr>
              <a:t>)</a:t>
            </a: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3865414" y="1621607"/>
            <a:ext cx="824350" cy="298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dáng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5223165" y="1985835"/>
            <a:ext cx="685800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dần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8100509" y="1991717"/>
            <a:ext cx="881653" cy="528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điểm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7952172" y="2396640"/>
            <a:ext cx="922020" cy="327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rắn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3172695" y="5470525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mẫn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5495925" y="5047853"/>
            <a:ext cx="628650" cy="48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rỡ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89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B8CB-4651-42C1-9E38-25D7ADB4BE58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76200" y="217487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u="sng" dirty="0" err="1">
                <a:latin typeface="Times New Roman" pitchFamily="18" charset="0"/>
              </a:rPr>
              <a:t>Bài</a:t>
            </a:r>
            <a:r>
              <a:rPr lang="en-US" sz="2400" b="1" u="sng" dirty="0">
                <a:latin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</a:rPr>
              <a:t>tập</a:t>
            </a:r>
            <a:r>
              <a:rPr lang="en-US" sz="2400" b="1" u="sng" dirty="0">
                <a:latin typeface="Times New Roman" pitchFamily="18" charset="0"/>
              </a:rPr>
              <a:t> 3:</a:t>
            </a: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2590800" y="441901"/>
            <a:ext cx="335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</a:rPr>
              <a:t>Cây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mai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tứ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quý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-6927" y="961014"/>
            <a:ext cx="9144000" cy="489364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Times New Roman" pitchFamily="18" charset="0"/>
              </a:rPr>
              <a:t>         </a:t>
            </a:r>
            <a:r>
              <a:rPr lang="en-US" sz="2400" b="1" dirty="0" err="1">
                <a:latin typeface="Times New Roman" pitchFamily="18" charset="0"/>
              </a:rPr>
              <a:t>Cây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mai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cao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trên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hai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mét</a:t>
            </a:r>
            <a:r>
              <a:rPr lang="en-US" sz="2400" b="1" dirty="0">
                <a:latin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dáng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thanh</a:t>
            </a:r>
            <a:r>
              <a:rPr lang="en-US" sz="2400" b="1" dirty="0">
                <a:latin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</a:rPr>
              <a:t>thân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thẳng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như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thân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trúc</a:t>
            </a:r>
            <a:r>
              <a:rPr lang="en-US" sz="2400" b="1" dirty="0">
                <a:latin typeface="Times New Roman" pitchFamily="18" charset="0"/>
              </a:rPr>
              <a:t>. </a:t>
            </a:r>
            <a:r>
              <a:rPr lang="en-US" sz="2400" b="1" dirty="0" err="1">
                <a:latin typeface="Times New Roman" pitchFamily="18" charset="0"/>
              </a:rPr>
              <a:t>Tán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tròn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tự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nhiên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xoè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rộng</a:t>
            </a:r>
            <a:r>
              <a:rPr lang="en-US" sz="2400" b="1" dirty="0">
                <a:latin typeface="Times New Roman" pitchFamily="18" charset="0"/>
              </a:rPr>
              <a:t> ở </a:t>
            </a:r>
            <a:r>
              <a:rPr lang="en-US" sz="2400" b="1" dirty="0" err="1">
                <a:latin typeface="Times New Roman" pitchFamily="18" charset="0"/>
              </a:rPr>
              <a:t>phần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gốc</a:t>
            </a:r>
            <a:r>
              <a:rPr lang="en-US" sz="2400" b="1" dirty="0">
                <a:latin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</a:rPr>
              <a:t>thu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dần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thành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một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điểm</a:t>
            </a:r>
            <a:r>
              <a:rPr lang="en-US" sz="2400" b="1" dirty="0">
                <a:latin typeface="Times New Roman" pitchFamily="18" charset="0"/>
              </a:rPr>
              <a:t> ở </a:t>
            </a:r>
            <a:r>
              <a:rPr lang="en-US" sz="2400" b="1" dirty="0" err="1">
                <a:latin typeface="Times New Roman" pitchFamily="18" charset="0"/>
              </a:rPr>
              <a:t>đỉnh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ngọn</a:t>
            </a:r>
            <a:r>
              <a:rPr lang="en-US" sz="2400" b="1" dirty="0">
                <a:latin typeface="Times New Roman" pitchFamily="18" charset="0"/>
              </a:rPr>
              <a:t>. </a:t>
            </a:r>
            <a:r>
              <a:rPr lang="en-US" sz="2400" b="1" dirty="0" err="1">
                <a:latin typeface="Times New Roman" pitchFamily="18" charset="0"/>
              </a:rPr>
              <a:t>Gốc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lớn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bằng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bắp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tay</a:t>
            </a:r>
            <a:r>
              <a:rPr lang="en-US" sz="2400" b="1" dirty="0">
                <a:latin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</a:rPr>
              <a:t>cành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vươn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đều</a:t>
            </a:r>
            <a:r>
              <a:rPr lang="en-US" sz="2400" b="1" dirty="0">
                <a:latin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</a:rPr>
              <a:t>nhánh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nào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cũng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rắn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chắc</a:t>
            </a:r>
            <a:r>
              <a:rPr lang="en-US" sz="2400" b="1" dirty="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sz="2400" b="1" dirty="0">
                <a:latin typeface="Times New Roman" pitchFamily="18" charset="0"/>
              </a:rPr>
              <a:t>        Mai </a:t>
            </a:r>
            <a:r>
              <a:rPr lang="en-US" sz="2400" b="1" dirty="0" err="1">
                <a:latin typeface="Times New Roman" pitchFamily="18" charset="0"/>
              </a:rPr>
              <a:t>tứ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quý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nở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bốn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mùa</a:t>
            </a:r>
            <a:r>
              <a:rPr lang="en-US" sz="2400" b="1" dirty="0">
                <a:latin typeface="Times New Roman" pitchFamily="18" charset="0"/>
              </a:rPr>
              <a:t>. </a:t>
            </a:r>
            <a:r>
              <a:rPr lang="en-US" sz="2400" b="1" dirty="0" err="1">
                <a:latin typeface="Times New Roman" pitchFamily="18" charset="0"/>
              </a:rPr>
              <a:t>Cánh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hoa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vàng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thẫm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xếp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làm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ba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lớp</a:t>
            </a:r>
            <a:r>
              <a:rPr lang="en-US" sz="2400" b="1" dirty="0">
                <a:latin typeface="Times New Roman" pitchFamily="18" charset="0"/>
              </a:rPr>
              <a:t>. </a:t>
            </a:r>
            <a:r>
              <a:rPr lang="en-US" sz="2400" b="1" dirty="0" err="1">
                <a:latin typeface="Times New Roman" pitchFamily="18" charset="0"/>
              </a:rPr>
              <a:t>Năm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cánh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đài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đỏ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tía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như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ức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gà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chọi</a:t>
            </a:r>
            <a:r>
              <a:rPr lang="en-US" sz="2400" b="1" dirty="0">
                <a:latin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</a:rPr>
              <a:t>đỏ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suốt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từ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đời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hoa</a:t>
            </a:r>
            <a:r>
              <a:rPr lang="en-US" sz="2400" b="1" dirty="0">
                <a:latin typeface="Times New Roman" pitchFamily="18" charset="0"/>
              </a:rPr>
              <a:t> sang </a:t>
            </a:r>
            <a:r>
              <a:rPr lang="en-US" sz="2400" b="1" dirty="0" err="1">
                <a:latin typeface="Times New Roman" pitchFamily="18" charset="0"/>
              </a:rPr>
              <a:t>đời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kết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trái</a:t>
            </a:r>
            <a:r>
              <a:rPr lang="en-US" sz="2400" b="1" dirty="0">
                <a:latin typeface="Times New Roman" pitchFamily="18" charset="0"/>
              </a:rPr>
              <a:t>. </a:t>
            </a:r>
            <a:r>
              <a:rPr lang="en-US" sz="2400" b="1" dirty="0" err="1">
                <a:latin typeface="Times New Roman" pitchFamily="18" charset="0"/>
              </a:rPr>
              <a:t>Trái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kết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màu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chín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đậm</a:t>
            </a:r>
            <a:r>
              <a:rPr lang="en-US" sz="2400" b="1" dirty="0">
                <a:latin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</a:rPr>
              <a:t>óng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ánh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như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những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hạt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cườm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đính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trên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tầng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áo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lá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lúc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nào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cũng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xum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xuê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một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màu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xanh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chắc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bền</a:t>
            </a:r>
            <a:r>
              <a:rPr lang="en-US" sz="2400" b="1" dirty="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sz="2400" dirty="0">
                <a:latin typeface="Times New Roman" pitchFamily="18" charset="0"/>
              </a:rPr>
              <a:t>          </a:t>
            </a:r>
            <a:r>
              <a:rPr lang="en-US" sz="2400" b="1" dirty="0" err="1">
                <a:latin typeface="Times New Roman" pitchFamily="18" charset="0"/>
              </a:rPr>
              <a:t>Đứng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bên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cây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ngắm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hoa</a:t>
            </a:r>
            <a:r>
              <a:rPr lang="en-US" sz="2400" b="1" dirty="0">
                <a:latin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</a:rPr>
              <a:t>xem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lá</a:t>
            </a:r>
            <a:r>
              <a:rPr lang="en-US" sz="2400" b="1" dirty="0">
                <a:latin typeface="Times New Roman" pitchFamily="18" charset="0"/>
              </a:rPr>
              <a:t>, ta </a:t>
            </a:r>
            <a:r>
              <a:rPr lang="en-US" sz="2400" b="1" dirty="0" err="1">
                <a:latin typeface="Times New Roman" pitchFamily="18" charset="0"/>
              </a:rPr>
              <a:t>thầm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cảm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phục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cái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mầu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nhiệm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tạo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vật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sự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hào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phóng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</a:rPr>
              <a:t> lo </a:t>
            </a:r>
            <a:r>
              <a:rPr lang="en-US" sz="2400" b="1" dirty="0" err="1">
                <a:latin typeface="Times New Roman" pitchFamily="18" charset="0"/>
              </a:rPr>
              <a:t>xa</a:t>
            </a:r>
            <a:r>
              <a:rPr lang="en-US" sz="2400" b="1" dirty="0">
                <a:latin typeface="Times New Roman" pitchFamily="18" charset="0"/>
              </a:rPr>
              <a:t>: </a:t>
            </a:r>
            <a:r>
              <a:rPr lang="en-US" sz="2400" b="1" dirty="0" err="1">
                <a:latin typeface="Times New Roman" pitchFamily="18" charset="0"/>
              </a:rPr>
              <a:t>đã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mai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vàng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rực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rỡ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góp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với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muôn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hoa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ngày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Tết</a:t>
            </a:r>
            <a:r>
              <a:rPr lang="en-US" sz="2400" b="1" dirty="0">
                <a:latin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</a:rPr>
              <a:t>lại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mai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tứ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quý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cần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mẫn</a:t>
            </a:r>
            <a:r>
              <a:rPr lang="en-US" sz="2400" b="1" dirty="0">
                <a:latin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</a:rPr>
              <a:t>thịnh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vượng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quanh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năm</a:t>
            </a:r>
            <a:r>
              <a:rPr lang="en-US" sz="2400" b="1" dirty="0">
                <a:latin typeface="Times New Roman" pitchFamily="18" charset="0"/>
              </a:rPr>
              <a:t>.</a:t>
            </a:r>
          </a:p>
          <a:p>
            <a:pPr eaLnBrk="1" hangingPunct="1"/>
            <a:endParaRPr lang="en-US" sz="2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89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"/>
            <a:ext cx="8915400" cy="68580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2FDB9-2271-415A-8025-9D254AF2F4B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04800" y="-1219200"/>
            <a:ext cx="9129486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514" y="310813"/>
            <a:ext cx="9129486" cy="975408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2000"/>
              </a:lnSpc>
            </a:pPr>
            <a:r>
              <a:rPr lang="en-US" sz="40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Sầu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5000"/>
              </a:lnSpc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sầu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trổ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bưởi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ngát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bưởi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tỏa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đậu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chùm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vảy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sen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con,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nhụy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li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cuống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sầu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lủng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lẳng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rộ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dạo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ta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                  </a:t>
            </a:r>
            <a:endParaRPr lang="en-US" sz="2800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43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708"/>
            <a:ext cx="9144000" cy="6830291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2FDB9-2271-415A-8025-9D254AF2F4B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95400" y="267847"/>
            <a:ext cx="6553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 b="1" dirty="0"/>
              <a:t>*TÌM HIỂU NỘI DUNG ĐOẠN VĂN:</a:t>
            </a:r>
          </a:p>
        </p:txBody>
      </p:sp>
      <p:sp>
        <p:nvSpPr>
          <p:cNvPr id="8" name="Rectangle 3"/>
          <p:cNvSpPr txBox="1">
            <a:spLocks noRot="1" noChangeArrowheads="1"/>
          </p:cNvSpPr>
          <p:nvPr/>
        </p:nvSpPr>
        <p:spPr>
          <a:xfrm>
            <a:off x="166255" y="1676400"/>
            <a:ext cx="8347075" cy="6858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31330" y="740927"/>
            <a:ext cx="8382000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00"/>
                </a:solidFill>
              </a:rPr>
              <a:t>+ </a:t>
            </a:r>
            <a:r>
              <a:rPr lang="en-US" sz="2800" b="1" dirty="0" err="1">
                <a:solidFill>
                  <a:srgbClr val="000000"/>
                </a:solidFill>
              </a:rPr>
              <a:t>Đoạn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văn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viết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về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cái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gì</a:t>
            </a:r>
            <a:r>
              <a:rPr lang="en-US" sz="2800" b="1" dirty="0">
                <a:solidFill>
                  <a:srgbClr val="000000"/>
                </a:solidFill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000000"/>
                </a:solidFill>
              </a:rPr>
              <a:t>    </a:t>
            </a:r>
            <a:r>
              <a:rPr lang="en-US" sz="2800" dirty="0" err="1">
                <a:solidFill>
                  <a:srgbClr val="000000"/>
                </a:solidFill>
              </a:rPr>
              <a:t>Đoạn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văn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viết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về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hoa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sầu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riêng</a:t>
            </a:r>
            <a:r>
              <a:rPr lang="en-US" sz="2800" dirty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+ </a:t>
            </a:r>
            <a:r>
              <a:rPr lang="en-US" sz="2800" b="1" dirty="0" err="1">
                <a:solidFill>
                  <a:srgbClr val="000000"/>
                </a:solidFill>
              </a:rPr>
              <a:t>Hãy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miêu</a:t>
            </a:r>
            <a:r>
              <a:rPr lang="en-US" sz="2800" b="1" dirty="0">
                <a:solidFill>
                  <a:srgbClr val="000000"/>
                </a:solidFill>
              </a:rPr>
              <a:t> tả </a:t>
            </a:r>
            <a:r>
              <a:rPr lang="en-US" sz="2800" b="1" dirty="0" err="1">
                <a:solidFill>
                  <a:srgbClr val="000000"/>
                </a:solidFill>
              </a:rPr>
              <a:t>những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nét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đặc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sắc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của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hoa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sầu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</a:rPr>
              <a:t>riêng</a:t>
            </a:r>
            <a:r>
              <a:rPr lang="en-US" sz="2800" b="1" dirty="0" smtClean="0">
                <a:solidFill>
                  <a:srgbClr val="000000"/>
                </a:solidFill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2800" dirty="0" err="1" smtClean="0">
                <a:solidFill>
                  <a:srgbClr val="000000"/>
                </a:solidFill>
              </a:rPr>
              <a:t>Thơm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ngát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như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hương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cau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dirty="0" err="1">
                <a:solidFill>
                  <a:srgbClr val="000000"/>
                </a:solidFill>
              </a:rPr>
              <a:t>hương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bưởi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dirty="0" err="1">
                <a:solidFill>
                  <a:srgbClr val="000000"/>
                </a:solidFill>
              </a:rPr>
              <a:t>đậu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từng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chùm</a:t>
            </a:r>
            <a:r>
              <a:rPr lang="en-US" sz="2800" dirty="0">
                <a:solidFill>
                  <a:srgbClr val="000000"/>
                </a:solidFill>
              </a:rPr>
              <a:t> , </a:t>
            </a:r>
            <a:r>
              <a:rPr lang="en-US" sz="2800" dirty="0" err="1">
                <a:solidFill>
                  <a:srgbClr val="000000"/>
                </a:solidFill>
              </a:rPr>
              <a:t>cánh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hoa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nho</a:t>
            </a:r>
            <a:r>
              <a:rPr lang="en-US" sz="2800" dirty="0">
                <a:solidFill>
                  <a:srgbClr val="000000"/>
                </a:solidFill>
              </a:rPr>
              <a:t>̉ </a:t>
            </a:r>
            <a:r>
              <a:rPr lang="en-US" sz="2800" dirty="0" err="1">
                <a:solidFill>
                  <a:srgbClr val="000000"/>
                </a:solidFill>
              </a:rPr>
              <a:t>như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vảy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cá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dirty="0" err="1">
                <a:solidFill>
                  <a:srgbClr val="000000"/>
                </a:solidFill>
              </a:rPr>
              <a:t>lác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đác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vài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nhụy</a:t>
            </a:r>
            <a:r>
              <a:rPr lang="en-US" sz="2800" dirty="0">
                <a:solidFill>
                  <a:srgbClr val="000000"/>
                </a:solidFill>
              </a:rPr>
              <a:t> li </a:t>
            </a:r>
            <a:r>
              <a:rPr lang="en-US" sz="2800" dirty="0" err="1">
                <a:solidFill>
                  <a:srgbClr val="000000"/>
                </a:solidFill>
              </a:rPr>
              <a:t>ti</a:t>
            </a:r>
            <a:r>
              <a:rPr lang="en-US" sz="2800" dirty="0">
                <a:solidFill>
                  <a:srgbClr val="00000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8604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" y="0"/>
            <a:ext cx="9123218" cy="6858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2983-7F1D-4AC4-8578-514757760BDE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95400" y="838200"/>
            <a:ext cx="624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 b="1" dirty="0">
                <a:solidFill>
                  <a:srgbClr val="FF0000"/>
                </a:solidFill>
              </a:rPr>
              <a:t>*HƯỚNG DẪN VIẾT TỪ KHÓ: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95945" y="1572489"/>
            <a:ext cx="212667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 err="1" smtClean="0">
                <a:solidFill>
                  <a:srgbClr val="000000"/>
                </a:solidFill>
              </a:rPr>
              <a:t>trổ</a:t>
            </a:r>
            <a:endParaRPr lang="en-US" sz="2800" b="1" dirty="0" smtClean="0">
              <a:solidFill>
                <a:srgbClr val="000000"/>
              </a:solidFill>
            </a:endParaRPr>
          </a:p>
          <a:p>
            <a:r>
              <a:rPr lang="en-US" sz="2800" b="1" dirty="0" err="1" smtClean="0">
                <a:solidFill>
                  <a:srgbClr val="000000"/>
                </a:solidFill>
              </a:rPr>
              <a:t>thơm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</a:rPr>
              <a:t>ngát</a:t>
            </a:r>
            <a:endParaRPr lang="en-US" sz="2800" b="1" dirty="0" smtClean="0">
              <a:solidFill>
                <a:srgbClr val="000000"/>
              </a:solidFill>
            </a:endParaRPr>
          </a:p>
          <a:p>
            <a:r>
              <a:rPr lang="en-US" sz="2800" b="1" dirty="0" err="1" smtClean="0">
                <a:solidFill>
                  <a:srgbClr val="000000"/>
                </a:solidFill>
              </a:rPr>
              <a:t>vảy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</a:rPr>
              <a:t>cá</a:t>
            </a:r>
            <a:endParaRPr lang="en-US" sz="2800" b="1" dirty="0" smtClean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79027" y="1592808"/>
            <a:ext cx="201583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 err="1" smtClean="0">
                <a:solidFill>
                  <a:srgbClr val="000000"/>
                </a:solidFill>
              </a:rPr>
              <a:t>lác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</a:rPr>
              <a:t>đác</a:t>
            </a:r>
            <a:endParaRPr lang="en-US" sz="2800" b="1" dirty="0" smtClean="0">
              <a:solidFill>
                <a:srgbClr val="000000"/>
              </a:solidFill>
            </a:endParaRPr>
          </a:p>
          <a:p>
            <a:r>
              <a:rPr lang="en-US" sz="2800" b="1" dirty="0" err="1" smtClean="0">
                <a:solidFill>
                  <a:srgbClr val="000000"/>
                </a:solidFill>
              </a:rPr>
              <a:t>cuống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</a:rPr>
              <a:t>hoa</a:t>
            </a:r>
            <a:endParaRPr lang="en-US" sz="2800" b="1" dirty="0" smtClean="0">
              <a:solidFill>
                <a:srgbClr val="000000"/>
              </a:solidFill>
            </a:endParaRPr>
          </a:p>
          <a:p>
            <a:r>
              <a:rPr lang="en-US" sz="2800" b="1" dirty="0" err="1" smtClean="0">
                <a:solidFill>
                  <a:srgbClr val="000000"/>
                </a:solidFill>
              </a:rPr>
              <a:t>lủng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</a:rPr>
              <a:t>lẳng</a:t>
            </a:r>
            <a:endParaRPr 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82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7463"/>
            <a:ext cx="9144000" cy="6840537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3 .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Chọn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tiếng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thích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hợp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ngoặc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đơn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đê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̉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hoàn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chỉnh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bài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văn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:</a:t>
            </a:r>
          </a:p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Cái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đẹp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     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Cuộc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sống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quanh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ta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thật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đẹp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. Có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cái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đẹp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của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đất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trời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: (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nắng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/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lắng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)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chan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hòa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như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rót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mật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xuống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quê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hương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khóm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(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trúc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/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trút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)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xanh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ri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̀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rào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gio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́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sớm,những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bông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(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cúc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/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cút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)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vàng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(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lóng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lánh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/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nóng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nánh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)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sương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mai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. Có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cái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đẹp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do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bàn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tay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con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người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tạo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(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nên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/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lên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) :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những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mái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chùa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cong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(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vút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/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vúc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),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những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bức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tranh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rực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rỡ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sắc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màu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những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bài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(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láo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lức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/        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náo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nức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)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lòng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người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, ….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Nhưng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đẹp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nhất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là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vẻ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đẹp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của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tâm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hồn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. Chỉ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những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người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biết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sống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đẹp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mới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có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khả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năng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thưởng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thức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cái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đẹp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tô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điểm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cuộc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sống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ngày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càng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tươi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đẹp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hơn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.</a:t>
            </a:r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						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Hòa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Bình</a:t>
            </a:r>
            <a:endParaRPr lang="en-US" sz="2800" b="1" dirty="0" smtClean="0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117759" y="2182090"/>
            <a:ext cx="762000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>
            <a:off x="7897090" y="2590800"/>
            <a:ext cx="533400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auto">
          <a:xfrm>
            <a:off x="76200" y="4294910"/>
            <a:ext cx="1219200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 bwMode="auto">
          <a:xfrm>
            <a:off x="7772400" y="3439535"/>
            <a:ext cx="419100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 bwMode="auto">
          <a:xfrm>
            <a:off x="2466110" y="3439534"/>
            <a:ext cx="609600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 bwMode="auto">
          <a:xfrm>
            <a:off x="990600" y="3034145"/>
            <a:ext cx="1371600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 bwMode="auto">
          <a:xfrm>
            <a:off x="193959" y="2590799"/>
            <a:ext cx="609600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85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7463"/>
            <a:ext cx="9144000" cy="6840537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3 .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Chọn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tiếng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thích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hợp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ngoặc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đơn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đê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̉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hoàn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chỉnh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bài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văn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:</a:t>
            </a:r>
          </a:p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Cái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đẹp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     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Cuộc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sống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quanh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ta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thật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đẹp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. Có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cái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đẹp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của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đất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trời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: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nắng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chan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hòa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như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rót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mật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xuống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quê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hương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khóm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trúc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xanh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ri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̀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rào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gio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́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sớm,những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bông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cúc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vàng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lóng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lánh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sương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mai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. Có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cái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đẹp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do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bàn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tay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con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người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tạo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nên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: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những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mái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chùa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cong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vút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những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bức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tranh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rực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rỡ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sắc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màu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những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bài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náo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nức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lòng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người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, ….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Nhưng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đẹp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nhất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là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vẻ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đẹp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của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tâm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hồn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. Chỉ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những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người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biết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sống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đẹp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mới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có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khả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năng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thưởng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thức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cái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đẹp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tô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điểm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cuộc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sống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ngày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càng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tươi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đẹp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hơn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.</a:t>
            </a:r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						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Hòa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Bình</a:t>
            </a:r>
            <a:endParaRPr lang="en-US" sz="2800" b="1" dirty="0" smtClean="0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65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1388-EE9A-47D5-9087-A33D92132BA6}" type="slidenum">
              <a:rPr lang="en-US"/>
              <a:pPr/>
              <a:t>9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>
                <a:latin typeface="Times New Roman" pitchFamily="18" charset="0"/>
              </a:rPr>
              <a:t> 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5320" name="TextBox 3"/>
          <p:cNvSpPr txBox="1">
            <a:spLocks noChangeArrowheads="1"/>
          </p:cNvSpPr>
          <p:nvPr/>
        </p:nvSpPr>
        <p:spPr bwMode="auto">
          <a:xfrm>
            <a:off x="1679574" y="76200"/>
            <a:ext cx="18415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sz="2800" b="1" dirty="0">
              <a:latin typeface="Times New Roman" pitchFamily="18" charset="0"/>
            </a:endParaRPr>
          </a:p>
        </p:txBody>
      </p:sp>
      <p:grpSp>
        <p:nvGrpSpPr>
          <p:cNvPr id="55322" name="Group 26"/>
          <p:cNvGrpSpPr>
            <a:grpSpLocks/>
          </p:cNvGrpSpPr>
          <p:nvPr/>
        </p:nvGrpSpPr>
        <p:grpSpPr bwMode="auto">
          <a:xfrm>
            <a:off x="457200" y="600076"/>
            <a:ext cx="4572000" cy="3514724"/>
            <a:chOff x="2" y="48"/>
            <a:chExt cx="2880" cy="615"/>
          </a:xfrm>
        </p:grpSpPr>
        <p:sp>
          <p:nvSpPr>
            <p:cNvPr id="55323" name="TextBox 3"/>
            <p:cNvSpPr txBox="1">
              <a:spLocks noChangeArrowheads="1"/>
            </p:cNvSpPr>
            <p:nvPr/>
          </p:nvSpPr>
          <p:spPr bwMode="auto">
            <a:xfrm>
              <a:off x="2" y="48"/>
              <a:ext cx="2880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8800" b="1" dirty="0" err="1">
                  <a:latin typeface="Times New Roman" pitchFamily="18" charset="0"/>
                </a:rPr>
                <a:t>Dặn</a:t>
              </a:r>
              <a:r>
                <a:rPr lang="en-US" sz="8800" b="1" dirty="0">
                  <a:latin typeface="Times New Roman" pitchFamily="18" charset="0"/>
                </a:rPr>
                <a:t> </a:t>
              </a:r>
              <a:r>
                <a:rPr lang="en-US" sz="8800" b="1" dirty="0" err="1" smtClean="0">
                  <a:latin typeface="Times New Roman" pitchFamily="18" charset="0"/>
                </a:rPr>
                <a:t>dò</a:t>
              </a:r>
              <a:endParaRPr lang="en-US" sz="8800" dirty="0" smtClean="0">
                <a:latin typeface="Times New Roman" pitchFamily="18" charset="0"/>
              </a:endParaRPr>
            </a:p>
            <a:p>
              <a:pPr algn="ctr" eaLnBrk="1" hangingPunct="1"/>
              <a:endParaRPr lang="en-US" sz="3600" b="1" dirty="0" smtClean="0">
                <a:solidFill>
                  <a:srgbClr val="0000FF"/>
                </a:solidFill>
                <a:latin typeface="Times New Roman" pitchFamily="18" charset="0"/>
              </a:endParaRPr>
            </a:p>
            <a:p>
              <a:pPr algn="ctr" eaLnBrk="1" hangingPunct="1"/>
              <a:endParaRPr lang="en-US" sz="3600" b="1" dirty="0">
                <a:solidFill>
                  <a:srgbClr val="0000FF"/>
                </a:solidFill>
                <a:latin typeface="Times New Roman" pitchFamily="18" charset="0"/>
              </a:endParaRPr>
            </a:p>
            <a:p>
              <a:pPr algn="ctr" eaLnBrk="1" hangingPunct="1"/>
              <a:endParaRPr lang="en-US" sz="3600" b="1" dirty="0" smtClean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55324" name="TextBox 4"/>
            <p:cNvSpPr txBox="1">
              <a:spLocks noChangeArrowheads="1"/>
            </p:cNvSpPr>
            <p:nvPr/>
          </p:nvSpPr>
          <p:spPr bwMode="auto">
            <a:xfrm>
              <a:off x="1920" y="336"/>
              <a:ext cx="11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sz="2800">
                <a:latin typeface="Times New Roman" pitchFamily="18" charset="0"/>
              </a:endParaRPr>
            </a:p>
          </p:txBody>
        </p:sp>
      </p:grpSp>
      <p:sp>
        <p:nvSpPr>
          <p:cNvPr id="7175" name="TextBox 4"/>
          <p:cNvSpPr txBox="1">
            <a:spLocks noChangeArrowheads="1"/>
          </p:cNvSpPr>
          <p:nvPr/>
        </p:nvSpPr>
        <p:spPr bwMode="auto">
          <a:xfrm>
            <a:off x="76201" y="1981200"/>
            <a:ext cx="8915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ọc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 tự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viết chính tả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ở nhà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5331" name="Picture 35" descr="FLWRC07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491" y="2879237"/>
            <a:ext cx="1219200" cy="392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97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1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</p:bld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169</TotalTime>
  <Words>830</Words>
  <Application>Microsoft Office PowerPoint</Application>
  <PresentationFormat>On-screen Show (4:3)</PresentationFormat>
  <Paragraphs>71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Watermark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Hien Anh</cp:lastModifiedBy>
  <cp:revision>33</cp:revision>
  <dcterms:created xsi:type="dcterms:W3CDTF">2020-04-12T17:53:15Z</dcterms:created>
  <dcterms:modified xsi:type="dcterms:W3CDTF">2020-04-19T05:04:46Z</dcterms:modified>
</cp:coreProperties>
</file>